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94" r:id="rId3"/>
    <p:sldId id="309" r:id="rId4"/>
    <p:sldId id="311" r:id="rId5"/>
    <p:sldId id="30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4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48B6B-9F2D-4369-AF08-08E5C0CE7C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245E4-9271-42DD-936F-CE7C5357A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7C90F-3B93-4F0E-B9C8-5B4FF6303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0B10D-8183-4B5C-85C0-6C6CBFEDC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79ACB-909F-469E-BEE5-079BB15F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54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B2A2-525F-4254-80AD-672F99097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017B8C-48C6-4C78-B23B-B66C11B5B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C87A7-39A4-45D2-B4BA-AE0EF43FD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D3A755-407C-4FAA-92F6-44A8E941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22287-F31F-4D8F-8AD8-66CB3E5F9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B55D80-608D-46F4-8EAE-3C9D39FC94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E67BA4-C688-4AB0-A1F4-445CC3047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F4C08-1074-4848-86DD-50308C5F81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B289D4-4F01-4735-AA8A-8376A7BC1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0FD6-45DF-4DEC-A11E-3C983DC90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5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27D4-125E-4E98-BF6F-752A512A2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88805-A2B8-4AE3-A7AD-865BB115C6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2D15D5-68AB-4166-AB7A-CB4C8F77C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58DEE3-F5EA-411D-83B9-2492DF64A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0F835-A79A-4B20-B402-B742CBA25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013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EBE23-AD47-4402-911B-1F74EB364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40BF3-FE7B-476B-8E42-0C2270F771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6CF21-2756-444B-BF89-EB9E5303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F17DB5-27C4-4F10-8B93-674EFF73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C8CB8-FD5F-46D6-A445-F4006501A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E6F66-122D-466D-8B94-C4D96CEF3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C81CF5-2DC2-4B52-BD9E-27EE668A6B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CD8121-62F1-4B74-AD4B-D589104625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36FD47-888A-41B2-AB3B-9A6656DC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554719-5800-4B8F-B75D-86E335414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193D07-5F5F-459F-AA6B-CBF916111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761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A749-4C56-4835-9BD1-106A9C4DC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3C929A-6E61-4243-A910-F59E55BF5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85680-774C-476F-97C6-86CBB34F32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9C63B-8487-4853-9820-7E8A18E2DE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6AE337-18E0-43C3-84D6-F5CA7C5CCB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489BF9-6E45-4E07-9773-D1780C232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70ACE8-2331-4C52-B043-3418D0727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895D7E-0BD4-403E-AB75-16CB1CFC3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6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B235-246F-4E62-A91D-04FCB07B3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002BB3-9950-4F9C-A86E-2B6A789F5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804B3D-5D53-4A3F-A874-8DEE052D8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E56620-CFB6-41B6-8DBD-AA935E102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83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AEACFC-6556-4375-8905-24C4A375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847FA-2FEC-402B-9AE4-3C8F0EEE5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BF00F-A00F-42C0-B57E-82E1C8A79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92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E24F-260A-4801-8602-1EC008ED6C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7E2BF-6C12-4245-8A69-2883B2476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2BEBA9-DD4D-4E1D-9EC1-E86FD4A895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BA5AFF-3B38-477F-896D-5C79916C0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D9FB6D-CD33-4654-99A2-336E0DD54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FB2740-6BF7-4F11-ACFF-3BFC98724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79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CAB8F-B329-48B8-8020-A5163C5A8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6E12B-1A3C-4D66-9532-95E41820A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DBE317-DCE6-4B36-9980-9811904C8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D101F-D470-4BC0-B6D4-B566418B1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AA2E85-B040-4A43-A6A4-116092F33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43F032-9B33-427E-8F1F-E5819851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29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636255-E835-40E8-9943-34952CE87B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E90BAA-34DD-4AA1-B384-8748753C41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7EF0A-1A53-4D46-9213-90C02D5AC3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B2AC7-94E4-45A1-B865-9E9869726E77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782CC-66F1-4825-9A1F-6C328F2C9A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DEDF7-8185-4545-9C51-3A159F8F0F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35BBE-B092-48D7-ABC1-232AA32061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4119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D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8E2486AE-A723-4FE0-8930-016FD77FDA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339921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2121041-9298-496E-BBE0-672BD9CB8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50408A2-33BF-431D-84CD-BA271BA5A593}"/>
              </a:ext>
            </a:extLst>
          </p:cNvPr>
          <p:cNvSpPr txBox="1">
            <a:spLocks/>
          </p:cNvSpPr>
          <p:nvPr/>
        </p:nvSpPr>
        <p:spPr>
          <a:xfrm>
            <a:off x="838199" y="3705046"/>
            <a:ext cx="10515600" cy="857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DirectSuggest CASE STUDY: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0BDE4EE-700C-4BBA-866D-BE4728711BA1}"/>
              </a:ext>
            </a:extLst>
          </p:cNvPr>
          <p:cNvSpPr txBox="1">
            <a:spLocks/>
          </p:cNvSpPr>
          <p:nvPr/>
        </p:nvSpPr>
        <p:spPr>
          <a:xfrm>
            <a:off x="838199" y="4708991"/>
            <a:ext cx="10515600" cy="13690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3200" dirty="0">
                <a:solidFill>
                  <a:schemeClr val="bg1"/>
                </a:solidFill>
                <a:latin typeface="Berlin Sans FB" panose="020E0602020502020306" pitchFamily="34" charset="0"/>
              </a:rPr>
              <a:t>DirectSuggest is providing an affordable and easy-to-use solution for organizations of any size in any industry, for-profit or non-profit, to improve innovation and employee engagement through the Suggestion Box Reimagined.</a:t>
            </a:r>
          </a:p>
        </p:txBody>
      </p:sp>
    </p:spTree>
    <p:extLst>
      <p:ext uri="{BB962C8B-B14F-4D97-AF65-F5344CB8AC3E}">
        <p14:creationId xmlns:p14="http://schemas.microsoft.com/office/powerpoint/2010/main" val="1830242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D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83412-32DD-4591-90C6-79390B5C3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01619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Sign-Up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B0381D-347A-405F-A43A-5BB890B5B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125" y="785308"/>
            <a:ext cx="12055875" cy="607269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Industries Include: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Top-Five Mobile Provider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Self-Driving Car Startup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One of the Top Museums and Aquariums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Machinery &amp; Manufacturing Warehouse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Pest Defense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Insurance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Paper &amp; Printing Company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Mega-Church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International Business Forum &amp; Chapter Organization</a:t>
            </a:r>
          </a:p>
          <a:p>
            <a:pPr marL="0" indent="0">
              <a:buNone/>
            </a:pPr>
            <a:endParaRPr lang="en-US" sz="1200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A9CC7F-723E-4E8F-8484-E766AF124D5C}"/>
              </a:ext>
            </a:extLst>
          </p:cNvPr>
          <p:cNvSpPr txBox="1"/>
          <p:nvPr/>
        </p:nvSpPr>
        <p:spPr>
          <a:xfrm>
            <a:off x="5497158" y="785308"/>
            <a:ext cx="669484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DirectSuggest Company Sizes By Percentage: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Small-Business (50 or Fewer) – 11%</a:t>
            </a:r>
          </a:p>
          <a:p>
            <a:pPr>
              <a:buFont typeface="Berlin Sans FB" panose="020E0602020502020306" pitchFamily="34" charset="0"/>
              <a:buChar char="&gt;"/>
            </a:pPr>
            <a:endParaRPr lang="en-US" sz="1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Mid-Market (51-1,000) – 82%</a:t>
            </a:r>
          </a:p>
          <a:p>
            <a:pPr>
              <a:buFont typeface="Berlin Sans FB" panose="020E0602020502020306" pitchFamily="34" charset="0"/>
              <a:buChar char="&gt;"/>
            </a:pPr>
            <a:endParaRPr lang="en-US" sz="1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Enterprise ( Greater Than 1,000) – 6%</a:t>
            </a:r>
          </a:p>
          <a:p>
            <a:endParaRPr lang="en-US" sz="24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r>
              <a:rPr lang="en-US" sz="1600" dirty="0">
                <a:solidFill>
                  <a:schemeClr val="bg1"/>
                </a:solidFill>
                <a:latin typeface="Berlin Sans FB" panose="020E0602020502020306" pitchFamily="34" charset="0"/>
              </a:rPr>
              <a:t>For-Profit &amp; Non-Profit Organizations By Percentage: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For-Profit - 88%</a:t>
            </a:r>
          </a:p>
          <a:p>
            <a:pPr>
              <a:buFont typeface="Berlin Sans FB" panose="020E0602020502020306" pitchFamily="34" charset="0"/>
              <a:buChar char="&gt;"/>
            </a:pPr>
            <a:endParaRPr lang="en-US" sz="12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1200" dirty="0">
                <a:solidFill>
                  <a:schemeClr val="bg1"/>
                </a:solidFill>
                <a:latin typeface="Berlin Sans FB" panose="020E0602020502020306" pitchFamily="34" charset="0"/>
              </a:rPr>
              <a:t>Non-Profit - 12%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DD5B2ED-431D-442A-88E8-00F02E2F3FB5}"/>
              </a:ext>
            </a:extLst>
          </p:cNvPr>
          <p:cNvSpPr/>
          <p:nvPr/>
        </p:nvSpPr>
        <p:spPr>
          <a:xfrm>
            <a:off x="0" y="514936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All organizations who have signed up for DirectSuggest have completed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  <a:latin typeface="Berlin Sans FB" panose="020E0602020502020306" pitchFamily="34" charset="0"/>
              </a:rPr>
              <a:t>the initial set-up &amp; made at least one suggestion in one business-day.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F91E94B-7930-47EB-A278-AFB21992C11D}"/>
              </a:ext>
            </a:extLst>
          </p:cNvPr>
          <p:cNvSpPr txBox="1">
            <a:spLocks/>
          </p:cNvSpPr>
          <p:nvPr/>
        </p:nvSpPr>
        <p:spPr>
          <a:xfrm>
            <a:off x="838200" y="4287013"/>
            <a:ext cx="10515600" cy="8623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>
                <a:solidFill>
                  <a:schemeClr val="bg1"/>
                </a:solidFill>
                <a:latin typeface="Berlin Sans FB" panose="020E0602020502020306" pitchFamily="34" charset="0"/>
              </a:rPr>
              <a:t>Set-Up Time</a:t>
            </a:r>
            <a:endParaRPr lang="en-US" dirty="0">
              <a:solidFill>
                <a:schemeClr val="bg1"/>
              </a:solidFill>
              <a:latin typeface="Berlin Sans FB" panose="020E0602020502020306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5B0A24-4CE9-43DE-B905-3CE92E701B3D}"/>
              </a:ext>
            </a:extLst>
          </p:cNvPr>
          <p:cNvSpPr txBox="1"/>
          <p:nvPr/>
        </p:nvSpPr>
        <p:spPr>
          <a:xfrm>
            <a:off x="5637320" y="2907437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32B4B4-0CF6-4A62-8907-384B9DE235F5}"/>
              </a:ext>
            </a:extLst>
          </p:cNvPr>
          <p:cNvSpPr txBox="1"/>
          <p:nvPr/>
        </p:nvSpPr>
        <p:spPr>
          <a:xfrm>
            <a:off x="5619565" y="2876365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263124-DC77-40FF-9318-DF7752DE8267}"/>
              </a:ext>
            </a:extLst>
          </p:cNvPr>
          <p:cNvSpPr txBox="1"/>
          <p:nvPr/>
        </p:nvSpPr>
        <p:spPr>
          <a:xfrm>
            <a:off x="8327254" y="6351373"/>
            <a:ext cx="3728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  <a:latin typeface="Berlin Sans FB" panose="020E0602020502020306" pitchFamily="34" charset="0"/>
              </a:rPr>
              <a:t>* Due to Customer Privacy We Have Not Disclosed Company Names</a:t>
            </a: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788229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D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363A4-A5B0-4521-8F97-AB4AB36E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05380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Suggestion Topics Surround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CB42-EF13-4733-B926-83D4F3E6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552" y="1225118"/>
            <a:ext cx="12014447" cy="4379551"/>
          </a:xfrm>
        </p:spPr>
        <p:txBody>
          <a:bodyPr>
            <a:normAutofit fontScale="25000" lnSpcReduction="20000"/>
          </a:bodyPr>
          <a:lstStyle/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Better Communicating with Technical Employees Outside of Office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Workplace Logistics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Guest Relations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Assisting Disabled Customers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Client Marketing &amp; Give-</a:t>
            </a:r>
            <a:r>
              <a:rPr lang="en-US" sz="5600" dirty="0" err="1">
                <a:solidFill>
                  <a:schemeClr val="bg1"/>
                </a:solidFill>
                <a:latin typeface="Berlin Sans FB" panose="020E0602020502020306" pitchFamily="34" charset="0"/>
              </a:rPr>
              <a:t>Aways</a:t>
            </a:r>
            <a:endParaRPr lang="en-US" sz="56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Accumulating Opinion Surrounding Employee-Experience 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Team Building &amp; Events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Green-Eco Initiatives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Employee Recognition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Customer Appreciation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Community Involvement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Financial Auditing &amp; Reporting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Outdated Equipment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Installations 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Referrals </a:t>
            </a:r>
          </a:p>
          <a:p>
            <a:pPr>
              <a:buFont typeface="Berlin Sans FB" panose="020E0602020502020306" pitchFamily="34" charset="0"/>
              <a:buChar char="&gt;"/>
            </a:pPr>
            <a:r>
              <a:rPr lang="en-US" sz="5600" dirty="0">
                <a:solidFill>
                  <a:schemeClr val="bg1"/>
                </a:solidFill>
                <a:latin typeface="Berlin Sans FB" panose="020E0602020502020306" pitchFamily="34" charset="0"/>
              </a:rPr>
              <a:t>Service Scheduling</a:t>
            </a:r>
          </a:p>
          <a:p>
            <a:pPr>
              <a:buFont typeface="Berlin Sans FB" panose="020E0602020502020306" pitchFamily="34" charset="0"/>
              <a:buChar char="&gt;"/>
            </a:pPr>
            <a:endParaRPr lang="en-US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>
              <a:buFont typeface="Berlin Sans FB" panose="020E0602020502020306" pitchFamily="34" charset="0"/>
              <a:buChar char="&gt;"/>
            </a:pPr>
            <a:endParaRPr lang="en-US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r>
              <a:rPr lang="en-US" sz="12800" dirty="0">
                <a:solidFill>
                  <a:schemeClr val="bg1"/>
                </a:solidFill>
                <a:latin typeface="Berlin Sans FB" panose="020E0602020502020306" pitchFamily="34" charset="0"/>
              </a:rPr>
              <a:t>AND LESS THAN 1% COMPLAINT-BASED SUGGESTIONS MADE!</a:t>
            </a:r>
          </a:p>
        </p:txBody>
      </p:sp>
    </p:spTree>
    <p:extLst>
      <p:ext uri="{BB962C8B-B14F-4D97-AF65-F5344CB8AC3E}">
        <p14:creationId xmlns:p14="http://schemas.microsoft.com/office/powerpoint/2010/main" val="4294293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D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363A4-A5B0-4521-8F97-AB4AB36E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94622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Our Favorite Customer Comments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0BCB42-EF13-4733-B926-83D4F3E66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5228"/>
            <a:ext cx="10515600" cy="58127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Berlin Sans FB" panose="020E0602020502020306" pitchFamily="34" charset="0"/>
              </a:rPr>
              <a:t>“I am excited about DirectSuggest because it is the first I have come across that offers the simplified production friendly and yet business looking crowd-sourcing idea management tool I have found.”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Berlin Sans FB" panose="020E0602020502020306" pitchFamily="34" charset="0"/>
              </a:rPr>
              <a:t>“I think the issue I am running into is that either these tools are offering too much and making them expensive and unusable; or they are not offering enough and are more simple digital suggestion boxes with little in idea management features and support.”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Berlin Sans FB" panose="020E0602020502020306" pitchFamily="34" charset="0"/>
              </a:rPr>
              <a:t>“We should be all good, the set-up seems easy enough.”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Berlin Sans FB" panose="020E0602020502020306" pitchFamily="34" charset="0"/>
              </a:rPr>
              <a:t>“I love what you are doing and the why behind it all.”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Berlin Sans FB" panose="020E0602020502020306" pitchFamily="34" charset="0"/>
              </a:rPr>
              <a:t>“I feel you have a great product and you are looking to help impact tremendous change for the better in organizations.”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  <a:latin typeface="Berlin Sans FB" panose="020E0602020502020306" pitchFamily="34" charset="0"/>
              </a:rPr>
              <a:t>“You've got a winner on your hands.”</a:t>
            </a:r>
          </a:p>
        </p:txBody>
      </p:sp>
    </p:spTree>
    <p:extLst>
      <p:ext uri="{BB962C8B-B14F-4D97-AF65-F5344CB8AC3E}">
        <p14:creationId xmlns:p14="http://schemas.microsoft.com/office/powerpoint/2010/main" val="247894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94D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0D019-3608-4F18-9133-FC31802E0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49854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Contact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628B5-CD1C-4216-BA0F-28A354ED5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https://www.DirectSuggest.com</a:t>
            </a: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endParaRPr lang="en-US" dirty="0">
              <a:solidFill>
                <a:schemeClr val="bg1"/>
              </a:solidFill>
              <a:latin typeface="Berlin Sans FB" panose="020E0602020502020306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Riley Moore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RM4Tech, CEO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Riley@RM4Tech.com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bg1"/>
                </a:solidFill>
                <a:latin typeface="Berlin Sans FB" panose="020E0602020502020306" pitchFamily="34" charset="0"/>
              </a:rPr>
              <a:t>+1(530)313-8092</a:t>
            </a:r>
          </a:p>
        </p:txBody>
      </p:sp>
    </p:spTree>
    <p:extLst>
      <p:ext uri="{BB962C8B-B14F-4D97-AF65-F5344CB8AC3E}">
        <p14:creationId xmlns:p14="http://schemas.microsoft.com/office/powerpoint/2010/main" val="3651162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94DFB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3220</TotalTime>
  <Words>375</Words>
  <Application>Microsoft Office PowerPoint</Application>
  <PresentationFormat>Widescreen</PresentationFormat>
  <Paragraphs>68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Berlin Sans FB</vt:lpstr>
      <vt:lpstr>Calibri</vt:lpstr>
      <vt:lpstr>Calibri Light</vt:lpstr>
      <vt:lpstr>Office Theme</vt:lpstr>
      <vt:lpstr>PowerPoint Presentation</vt:lpstr>
      <vt:lpstr>Sign-Up Analysis</vt:lpstr>
      <vt:lpstr>Suggestion Topics Surround</vt:lpstr>
      <vt:lpstr>Our Favorite Customer Comments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Riley Moore</dc:creator>
  <cp:lastModifiedBy>Ryan Moore</cp:lastModifiedBy>
  <cp:revision>86</cp:revision>
  <dcterms:created xsi:type="dcterms:W3CDTF">2018-09-01T20:57:17Z</dcterms:created>
  <dcterms:modified xsi:type="dcterms:W3CDTF">2018-12-13T19:03:14Z</dcterms:modified>
</cp:coreProperties>
</file>